
<file path=[Content_Types].xml><?xml version="1.0" encoding="utf-8"?>
<Types xmlns="http://schemas.openxmlformats.org/package/2006/content-types">
  <Default Extension="xml" ContentType="application/xml"/>
  <Default Extension="jpeg" ContentType="image/jpeg"/>
  <Default Extension="tmp"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7" r:id="rId2"/>
    <p:sldId id="258" r:id="rId3"/>
    <p:sldId id="259" r:id="rId4"/>
    <p:sldId id="260" r:id="rId5"/>
    <p:sldId id="261" r:id="rId6"/>
    <p:sldId id="262" r:id="rId7"/>
    <p:sldId id="263" r:id="rId8"/>
    <p:sldId id="268" r:id="rId9"/>
    <p:sldId id="266" r:id="rId10"/>
    <p:sldId id="267"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6"/>
    <p:restoredTop sz="78440"/>
  </p:normalViewPr>
  <p:slideViewPr>
    <p:cSldViewPr snapToGrid="0" snapToObjects="1">
      <p:cViewPr varScale="1">
        <p:scale>
          <a:sx n="79" d="100"/>
          <a:sy n="79" d="100"/>
        </p:scale>
        <p:origin x="44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mp>
</file>

<file path=ppt/media/image2.tmp>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7E49B6-88D3-154E-9B3D-761C7CB3188C}" type="datetimeFigureOut">
              <a:rPr kumimoji="1" lang="zh-CN" altLang="en-US" smtClean="0"/>
              <a:t>2017/4/26</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687A5D-CBFD-8942-91F5-BE863BD0CE37}" type="slidenum">
              <a:rPr kumimoji="1" lang="zh-CN" altLang="en-US" smtClean="0"/>
              <a:t>‹#›</a:t>
            </a:fld>
            <a:endParaRPr kumimoji="1" lang="zh-CN" altLang="en-US"/>
          </a:p>
        </p:txBody>
      </p:sp>
    </p:spTree>
    <p:extLst>
      <p:ext uri="{BB962C8B-B14F-4D97-AF65-F5344CB8AC3E}">
        <p14:creationId xmlns:p14="http://schemas.microsoft.com/office/powerpoint/2010/main" val="740880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A deterministic Turing machine has a transition function that, for a given state and symbol under the tape head, specifies three things:</a:t>
            </a:r>
          </a:p>
          <a:p>
            <a:r>
              <a:rPr kumimoji="1" lang="en-US" altLang="zh-CN" dirty="0" smtClean="0"/>
              <a:t>the symbol to be written to the tape,</a:t>
            </a:r>
          </a:p>
          <a:p>
            <a:r>
              <a:rPr kumimoji="1" lang="en-US" altLang="zh-CN" dirty="0" smtClean="0"/>
              <a:t>the direction (left, right or neither) in which the head should move, and</a:t>
            </a:r>
          </a:p>
          <a:p>
            <a:r>
              <a:rPr kumimoji="1" lang="en-US" altLang="zh-CN" dirty="0" smtClean="0"/>
              <a:t>the subsequent state of the finite control.</a:t>
            </a:r>
            <a:r>
              <a:rPr kumimoji="1" lang="zh-CN" altLang="en-US" dirty="0" smtClean="0"/>
              <a:t> </a:t>
            </a:r>
            <a:endParaRPr kumimoji="1" lang="zh-CN" altLang="en-US" dirty="0"/>
          </a:p>
        </p:txBody>
      </p:sp>
      <p:sp>
        <p:nvSpPr>
          <p:cNvPr id="4" name="幻灯片编号占位符 3"/>
          <p:cNvSpPr>
            <a:spLocks noGrp="1"/>
          </p:cNvSpPr>
          <p:nvPr>
            <p:ph type="sldNum" sz="quarter" idx="10"/>
          </p:nvPr>
        </p:nvSpPr>
        <p:spPr/>
        <p:txBody>
          <a:bodyPr/>
          <a:lstStyle/>
          <a:p>
            <a:fld id="{45687A5D-CBFD-8942-91F5-BE863BD0CE37}" type="slidenum">
              <a:rPr kumimoji="1" lang="zh-CN" altLang="en-US" smtClean="0"/>
              <a:t>4</a:t>
            </a:fld>
            <a:endParaRPr kumimoji="1" lang="zh-CN" altLang="en-US"/>
          </a:p>
        </p:txBody>
      </p:sp>
    </p:spTree>
    <p:extLst>
      <p:ext uri="{BB962C8B-B14F-4D97-AF65-F5344CB8AC3E}">
        <p14:creationId xmlns:p14="http://schemas.microsoft.com/office/powerpoint/2010/main" val="8681597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A deterministic Turing machine has a transition function that, for a given state and symbol under the tape head, specifies three things:</a:t>
            </a:r>
          </a:p>
          <a:p>
            <a:r>
              <a:rPr kumimoji="1" lang="en-US" altLang="zh-CN" dirty="0" smtClean="0"/>
              <a:t>the symbol to be written to the tape,</a:t>
            </a:r>
          </a:p>
          <a:p>
            <a:r>
              <a:rPr kumimoji="1" lang="en-US" altLang="zh-CN" dirty="0" smtClean="0"/>
              <a:t>the direction (left, right or neither) in which the head should move, and</a:t>
            </a:r>
          </a:p>
          <a:p>
            <a:r>
              <a:rPr kumimoji="1" lang="en-US" altLang="zh-CN" dirty="0" smtClean="0"/>
              <a:t>the subsequent state of the finite control.</a:t>
            </a:r>
            <a:r>
              <a:rPr kumimoji="1" lang="zh-CN" altLang="en-US" dirty="0" smtClean="0"/>
              <a:t> </a:t>
            </a:r>
            <a:endParaRPr kumimoji="1" lang="zh-CN" altLang="en-US" dirty="0"/>
          </a:p>
        </p:txBody>
      </p:sp>
      <p:sp>
        <p:nvSpPr>
          <p:cNvPr id="4" name="幻灯片编号占位符 3"/>
          <p:cNvSpPr>
            <a:spLocks noGrp="1"/>
          </p:cNvSpPr>
          <p:nvPr>
            <p:ph type="sldNum" sz="quarter" idx="10"/>
          </p:nvPr>
        </p:nvSpPr>
        <p:spPr/>
        <p:txBody>
          <a:bodyPr/>
          <a:lstStyle/>
          <a:p>
            <a:fld id="{45687A5D-CBFD-8942-91F5-BE863BD0CE37}" type="slidenum">
              <a:rPr kumimoji="1" lang="zh-CN" altLang="en-US" smtClean="0"/>
              <a:t>5</a:t>
            </a:fld>
            <a:endParaRPr kumimoji="1" lang="zh-CN" altLang="en-US"/>
          </a:p>
        </p:txBody>
      </p:sp>
    </p:spTree>
    <p:extLst>
      <p:ext uri="{BB962C8B-B14F-4D97-AF65-F5344CB8AC3E}">
        <p14:creationId xmlns:p14="http://schemas.microsoft.com/office/powerpoint/2010/main" val="1781705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45687A5D-CBFD-8942-91F5-BE863BD0CE37}" type="slidenum">
              <a:rPr kumimoji="1" lang="zh-CN" altLang="en-US" smtClean="0"/>
              <a:t>6</a:t>
            </a:fld>
            <a:endParaRPr kumimoji="1" lang="zh-CN" altLang="en-US"/>
          </a:p>
        </p:txBody>
      </p:sp>
    </p:spTree>
    <p:extLst>
      <p:ext uri="{BB962C8B-B14F-4D97-AF65-F5344CB8AC3E}">
        <p14:creationId xmlns:p14="http://schemas.microsoft.com/office/powerpoint/2010/main" val="11875584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非确定性，可以直观地理解成“并行”。非确定性图灵机可以同时检查所有的计算分支（当然，计算分支数要是常数）。</a:t>
            </a:r>
            <a:endParaRPr kumimoji="1" lang="en-US" altLang="zh-CN" dirty="0" smtClean="0"/>
          </a:p>
          <a:p>
            <a:r>
              <a:rPr kumimoji="1" lang="zh-CN" altLang="en-US" dirty="0" smtClean="0"/>
              <a:t>可以想象一个计算树，非确定性图灵机在每个节点上，要转移状态的时候，可以同时检查后面的所有分支</a:t>
            </a:r>
            <a:endParaRPr kumimoji="1" lang="zh-CN" altLang="en-US" dirty="0"/>
          </a:p>
        </p:txBody>
      </p:sp>
      <p:sp>
        <p:nvSpPr>
          <p:cNvPr id="4" name="幻灯片编号占位符 3"/>
          <p:cNvSpPr>
            <a:spLocks noGrp="1"/>
          </p:cNvSpPr>
          <p:nvPr>
            <p:ph type="sldNum" sz="quarter" idx="10"/>
          </p:nvPr>
        </p:nvSpPr>
        <p:spPr/>
        <p:txBody>
          <a:bodyPr/>
          <a:lstStyle/>
          <a:p>
            <a:fld id="{45687A5D-CBFD-8942-91F5-BE863BD0CE37}" type="slidenum">
              <a:rPr kumimoji="1" lang="zh-CN" altLang="en-US" smtClean="0"/>
              <a:t>7</a:t>
            </a:fld>
            <a:endParaRPr kumimoji="1" lang="zh-CN" altLang="en-US"/>
          </a:p>
        </p:txBody>
      </p:sp>
    </p:spTree>
    <p:extLst>
      <p:ext uri="{BB962C8B-B14F-4D97-AF65-F5344CB8AC3E}">
        <p14:creationId xmlns:p14="http://schemas.microsoft.com/office/powerpoint/2010/main" val="205203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存在确定性的</a:t>
            </a:r>
            <a:r>
              <a:rPr kumimoji="1" lang="en-US" altLang="zh-CN" dirty="0" smtClean="0"/>
              <a:t>Verifier(</a:t>
            </a:r>
            <a:r>
              <a:rPr kumimoji="1" lang="zh-CN" altLang="en-US" dirty="0" smtClean="0"/>
              <a:t>多项式时间内验证</a:t>
            </a:r>
            <a:r>
              <a:rPr kumimoji="1" lang="en-US" altLang="zh-CN" dirty="0" smtClean="0"/>
              <a:t>)=&gt;</a:t>
            </a:r>
            <a:r>
              <a:rPr kumimoji="1" lang="zh-CN" altLang="en-US" dirty="0" smtClean="0"/>
              <a:t>非确定性图灵机可以多项式时间验证</a:t>
            </a:r>
          </a:p>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非确定性图灵机可以多项式时间验证</a:t>
            </a:r>
            <a:r>
              <a:rPr kumimoji="1" lang="en-US" altLang="zh-CN" dirty="0" smtClean="0"/>
              <a:t>=&gt;</a:t>
            </a:r>
            <a:r>
              <a:rPr kumimoji="1" lang="zh-CN" altLang="en-US" dirty="0" smtClean="0"/>
              <a:t>存在确定性的</a:t>
            </a:r>
            <a:r>
              <a:rPr kumimoji="1" lang="en-US" altLang="zh-CN" dirty="0" smtClean="0"/>
              <a:t>Verifier(</a:t>
            </a:r>
            <a:r>
              <a:rPr kumimoji="1" lang="zh-CN" altLang="en-US" dirty="0" smtClean="0"/>
              <a:t>多项式时间内验证</a:t>
            </a:r>
            <a:r>
              <a:rPr kumimoji="1" lang="en-US" altLang="zh-CN" dirty="0" smtClean="0"/>
              <a:t>)=&gt;</a:t>
            </a:r>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45687A5D-CBFD-8942-91F5-BE863BD0CE37}" type="slidenum">
              <a:rPr kumimoji="1" lang="zh-CN" altLang="en-US" smtClean="0"/>
              <a:t>8</a:t>
            </a:fld>
            <a:endParaRPr kumimoji="1" lang="zh-CN" altLang="en-US"/>
          </a:p>
        </p:txBody>
      </p:sp>
    </p:spTree>
    <p:extLst>
      <p:ext uri="{BB962C8B-B14F-4D97-AF65-F5344CB8AC3E}">
        <p14:creationId xmlns:p14="http://schemas.microsoft.com/office/powerpoint/2010/main" val="19670774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4A891382-2363-FC45-A5AE-2D0170E0A58C}" type="datetimeFigureOut">
              <a:rPr kumimoji="1" lang="zh-CN" altLang="en-US" smtClean="0"/>
              <a:t>2017/4/26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1414706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4A891382-2363-FC45-A5AE-2D0170E0A58C}" type="datetimeFigureOut">
              <a:rPr kumimoji="1" lang="zh-CN" altLang="en-US" smtClean="0"/>
              <a:t>2017/4/26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6143186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4A891382-2363-FC45-A5AE-2D0170E0A58C}" type="datetimeFigureOut">
              <a:rPr kumimoji="1" lang="zh-CN" altLang="en-US" smtClean="0"/>
              <a:t>2017/4/26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1900163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4A891382-2363-FC45-A5AE-2D0170E0A58C}" type="datetimeFigureOut">
              <a:rPr kumimoji="1" lang="zh-CN" altLang="en-US" smtClean="0"/>
              <a:t>2017/4/26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1547860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4A891382-2363-FC45-A5AE-2D0170E0A58C}" type="datetimeFigureOut">
              <a:rPr kumimoji="1" lang="zh-CN" altLang="en-US" smtClean="0"/>
              <a:t>2017/4/26</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13611941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4A891382-2363-FC45-A5AE-2D0170E0A58C}" type="datetimeFigureOut">
              <a:rPr kumimoji="1" lang="zh-CN" altLang="en-US" smtClean="0"/>
              <a:t>2017/4/26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4467539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4A891382-2363-FC45-A5AE-2D0170E0A58C}" type="datetimeFigureOut">
              <a:rPr kumimoji="1" lang="zh-CN" altLang="en-US" smtClean="0"/>
              <a:t>2017/4/26</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990723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4A891382-2363-FC45-A5AE-2D0170E0A58C}" type="datetimeFigureOut">
              <a:rPr kumimoji="1" lang="zh-CN" altLang="en-US" smtClean="0"/>
              <a:t>2017/4/26</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1652561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A891382-2363-FC45-A5AE-2D0170E0A58C}" type="datetimeFigureOut">
              <a:rPr kumimoji="1" lang="zh-CN" altLang="en-US" smtClean="0"/>
              <a:t>2017/4/26</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1188905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4A891382-2363-FC45-A5AE-2D0170E0A58C}" type="datetimeFigureOut">
              <a:rPr kumimoji="1" lang="zh-CN" altLang="en-US" smtClean="0"/>
              <a:t>2017/4/26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1742836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4A891382-2363-FC45-A5AE-2D0170E0A58C}" type="datetimeFigureOut">
              <a:rPr kumimoji="1" lang="zh-CN" altLang="en-US" smtClean="0"/>
              <a:t>2017/4/26</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17316919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891382-2363-FC45-A5AE-2D0170E0A58C}" type="datetimeFigureOut">
              <a:rPr kumimoji="1" lang="zh-CN" altLang="en-US" smtClean="0"/>
              <a:t>2017/4/26</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23F744-5FA4-EF41-9497-1F3E7B5B95FC}" type="slidenum">
              <a:rPr kumimoji="1" lang="zh-CN" altLang="en-US" smtClean="0"/>
              <a:t>‹#›</a:t>
            </a:fld>
            <a:endParaRPr kumimoji="1" lang="zh-CN" altLang="en-US"/>
          </a:p>
        </p:txBody>
      </p:sp>
    </p:spTree>
    <p:extLst>
      <p:ext uri="{BB962C8B-B14F-4D97-AF65-F5344CB8AC3E}">
        <p14:creationId xmlns:p14="http://schemas.microsoft.com/office/powerpoint/2010/main" val="12558388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m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mp"/><Relationship Id="rId3" Type="http://schemas.openxmlformats.org/officeDocument/2006/relationships/image" Target="../media/image1.tm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image" Target="../media/image2.tmp"/><Relationship Id="rId4" Type="http://schemas.openxmlformats.org/officeDocument/2006/relationships/image" Target="../media/image1.tmp"/><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Open topic:</a:t>
            </a:r>
            <a:endParaRPr kumimoji="1" lang="zh-CN" altLang="en-US" dirty="0"/>
          </a:p>
        </p:txBody>
      </p:sp>
      <p:sp>
        <p:nvSpPr>
          <p:cNvPr id="3" name="内容占位符 2"/>
          <p:cNvSpPr>
            <a:spLocks noGrp="1"/>
          </p:cNvSpPr>
          <p:nvPr>
            <p:ph idx="1"/>
          </p:nvPr>
        </p:nvSpPr>
        <p:spPr>
          <a:xfrm>
            <a:off x="838200" y="1903751"/>
            <a:ext cx="10515600" cy="4273212"/>
          </a:xfrm>
        </p:spPr>
        <p:txBody>
          <a:bodyPr/>
          <a:lstStyle/>
          <a:p>
            <a:r>
              <a:rPr lang="zh-CN" altLang="en-US" dirty="0" smtClean="0"/>
              <a:t>在阅读资料</a:t>
            </a:r>
            <a:r>
              <a:rPr lang="en-US" altLang="zh-CN" dirty="0" smtClean="0"/>
              <a:t>JH</a:t>
            </a:r>
            <a:r>
              <a:rPr lang="zh-CN" altLang="en-US" dirty="0" smtClean="0"/>
              <a:t>中，作者是用</a:t>
            </a:r>
            <a:endParaRPr lang="en-US" altLang="zh-CN" dirty="0" smtClean="0"/>
          </a:p>
          <a:p>
            <a:endParaRPr lang="en-US" altLang="zh-CN" dirty="0"/>
          </a:p>
          <a:p>
            <a:pPr marL="0" indent="0">
              <a:buNone/>
            </a:pPr>
            <a:r>
              <a:rPr lang="zh-CN" altLang="en-US" dirty="0" smtClean="0"/>
              <a:t>来定义</a:t>
            </a:r>
            <a:r>
              <a:rPr lang="en-US" altLang="zh-CN" dirty="0" smtClean="0"/>
              <a:t>NP</a:t>
            </a:r>
            <a:r>
              <a:rPr lang="zh-CN" altLang="en-US" dirty="0" smtClean="0"/>
              <a:t>的。请你说说两种定义方法是一致的吗？为什么？</a:t>
            </a:r>
            <a:endParaRPr lang="en-US" altLang="zh-CN" dirty="0" smtClean="0"/>
          </a:p>
          <a:p>
            <a:endParaRPr kumimoji="1" lang="zh-CN" altLang="en-US" dirty="0"/>
          </a:p>
        </p:txBody>
      </p:sp>
      <p:pic>
        <p:nvPicPr>
          <p:cNvPr id="4" name="图片 3"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1370" y="2340308"/>
            <a:ext cx="7278116" cy="523948"/>
          </a:xfrm>
          <a:prstGeom prst="rect">
            <a:avLst/>
          </a:prstGeom>
        </p:spPr>
      </p:pic>
    </p:spTree>
    <p:extLst>
      <p:ext uri="{BB962C8B-B14F-4D97-AF65-F5344CB8AC3E}">
        <p14:creationId xmlns:p14="http://schemas.microsoft.com/office/powerpoint/2010/main" val="2732296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Equivalence </a:t>
            </a:r>
            <a:r>
              <a:rPr lang="en-US" altLang="zh-CN" dirty="0" smtClean="0"/>
              <a:t>of NP definitions</a:t>
            </a:r>
            <a:endParaRPr kumimoji="1" lang="zh-CN" altLang="en-US" dirty="0"/>
          </a:p>
        </p:txBody>
      </p:sp>
      <p:sp>
        <p:nvSpPr>
          <p:cNvPr id="3" name="内容占位符 2"/>
          <p:cNvSpPr>
            <a:spLocks noGrp="1"/>
          </p:cNvSpPr>
          <p:nvPr>
            <p:ph idx="1"/>
          </p:nvPr>
        </p:nvSpPr>
        <p:spPr/>
        <p:txBody>
          <a:bodyPr/>
          <a:lstStyle/>
          <a:p>
            <a:r>
              <a:rPr kumimoji="1" lang="en-US" altLang="zh-CN" dirty="0" smtClean="0"/>
              <a:t>Conversely, suppose we have a nondeterministic TM called A accepting a given language L. At each of its </a:t>
            </a:r>
            <a:r>
              <a:rPr kumimoji="1" lang="en-US" altLang="zh-CN" dirty="0" err="1" smtClean="0"/>
              <a:t>polynomially</a:t>
            </a:r>
            <a:r>
              <a:rPr kumimoji="1" lang="en-US" altLang="zh-CN" dirty="0" smtClean="0"/>
              <a:t> many steps, the machine's computation tree branches in at most a finite number of directions. There must be at least one accepting path, and the string describing this path is the proof supplied to the verifier. The verifier can then deterministically simulate A, following only the accepting path, and verifying that it accepts at the end. If A rejects the input, there is no accepting path, and the verifier will always reject.</a:t>
            </a:r>
            <a:endParaRPr kumimoji="1" lang="zh-CN" altLang="en-US" dirty="0"/>
          </a:p>
        </p:txBody>
      </p:sp>
    </p:spTree>
    <p:extLst>
      <p:ext uri="{BB962C8B-B14F-4D97-AF65-F5344CB8AC3E}">
        <p14:creationId xmlns:p14="http://schemas.microsoft.com/office/powerpoint/2010/main" val="1921084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两种</a:t>
            </a:r>
            <a:r>
              <a:rPr kumimoji="1" lang="en-US" altLang="zh-CN" dirty="0" smtClean="0"/>
              <a:t>NP</a:t>
            </a:r>
            <a:r>
              <a:rPr kumimoji="1" lang="zh-CN" altLang="en-US" dirty="0" smtClean="0"/>
              <a:t>的定义：</a:t>
            </a:r>
            <a:endParaRPr kumimoji="1" lang="zh-CN" altLang="en-US" dirty="0"/>
          </a:p>
        </p:txBody>
      </p:sp>
      <p:sp>
        <p:nvSpPr>
          <p:cNvPr id="3" name="内容占位符 2"/>
          <p:cNvSpPr>
            <a:spLocks noGrp="1"/>
          </p:cNvSpPr>
          <p:nvPr>
            <p:ph idx="1"/>
          </p:nvPr>
        </p:nvSpPr>
        <p:spPr>
          <a:xfrm>
            <a:off x="838200" y="1781763"/>
            <a:ext cx="10515600" cy="4590165"/>
          </a:xfrm>
        </p:spPr>
        <p:txBody>
          <a:bodyPr/>
          <a:lstStyle/>
          <a:p>
            <a:r>
              <a:rPr kumimoji="1" lang="en-US" altLang="zh-CN" dirty="0" smtClean="0"/>
              <a:t>TC:</a:t>
            </a:r>
          </a:p>
          <a:p>
            <a:endParaRPr kumimoji="1" lang="en-US" altLang="zh-CN" dirty="0"/>
          </a:p>
          <a:p>
            <a:endParaRPr kumimoji="1" lang="en-US" altLang="zh-CN" dirty="0" smtClean="0"/>
          </a:p>
          <a:p>
            <a:endParaRPr kumimoji="1" lang="en-US" altLang="zh-CN" dirty="0"/>
          </a:p>
          <a:p>
            <a:endParaRPr kumimoji="1" lang="en-US" altLang="zh-CN" dirty="0" smtClean="0"/>
          </a:p>
          <a:p>
            <a:endParaRPr kumimoji="1" lang="en-US" altLang="zh-CN" dirty="0" smtClean="0"/>
          </a:p>
          <a:p>
            <a:r>
              <a:rPr kumimoji="1" lang="en-US" altLang="zh-CN" dirty="0" smtClean="0"/>
              <a:t>JH:</a:t>
            </a:r>
          </a:p>
          <a:p>
            <a:endParaRPr kumimoji="1" lang="en-US" altLang="zh-CN" dirty="0" smtClean="0"/>
          </a:p>
          <a:p>
            <a:endParaRPr kumimoji="1" lang="zh-CN" altLang="en-US" dirty="0"/>
          </a:p>
        </p:txBody>
      </p:sp>
      <p:pic>
        <p:nvPicPr>
          <p:cNvPr id="4" name="内容占位符 3" descr="屏幕剪辑"/>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6950" y="2329714"/>
            <a:ext cx="8863013" cy="2317238"/>
          </a:xfrm>
          <a:prstGeom prst="rect">
            <a:avLst/>
          </a:prstGeom>
        </p:spPr>
      </p:pic>
      <p:pic>
        <p:nvPicPr>
          <p:cNvPr id="5" name="图片 4"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6950" y="5488241"/>
            <a:ext cx="7278116" cy="523948"/>
          </a:xfrm>
          <a:prstGeom prst="rect">
            <a:avLst/>
          </a:prstGeom>
        </p:spPr>
      </p:pic>
    </p:spTree>
    <p:extLst>
      <p:ext uri="{BB962C8B-B14F-4D97-AF65-F5344CB8AC3E}">
        <p14:creationId xmlns:p14="http://schemas.microsoft.com/office/powerpoint/2010/main" val="248025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图灵机</a:t>
            </a:r>
            <a:endParaRPr kumimoji="1" lang="zh-CN" altLang="en-US" dirty="0"/>
          </a:p>
        </p:txBody>
      </p:sp>
      <p:sp>
        <p:nvSpPr>
          <p:cNvPr id="3" name="内容占位符 2"/>
          <p:cNvSpPr>
            <a:spLocks noGrp="1"/>
          </p:cNvSpPr>
          <p:nvPr>
            <p:ph idx="1"/>
          </p:nvPr>
        </p:nvSpPr>
        <p:spPr/>
        <p:txBody>
          <a:bodyPr>
            <a:normAutofit/>
          </a:bodyPr>
          <a:lstStyle/>
          <a:p>
            <a:r>
              <a:rPr kumimoji="1" lang="zh-CN" altLang="en-US" sz="2400" dirty="0" smtClean="0"/>
              <a:t>图灵机，又称图灵计算、图灵计算机，是由数学家阿兰</a:t>
            </a:r>
            <a:r>
              <a:rPr kumimoji="1" lang="en-US" altLang="zh-CN" sz="2400" dirty="0" smtClean="0"/>
              <a:t>·</a:t>
            </a:r>
            <a:r>
              <a:rPr kumimoji="1" lang="zh-CN" altLang="en-US" sz="2400" dirty="0" smtClean="0"/>
              <a:t>麦席森</a:t>
            </a:r>
            <a:r>
              <a:rPr kumimoji="1" lang="en-US" altLang="zh-CN" sz="2400" dirty="0" smtClean="0"/>
              <a:t>·</a:t>
            </a:r>
            <a:r>
              <a:rPr kumimoji="1" lang="zh-CN" altLang="en-US" sz="2400" dirty="0" smtClean="0"/>
              <a:t>图灵（</a:t>
            </a:r>
            <a:r>
              <a:rPr kumimoji="1" lang="en-US" altLang="zh-CN" sz="2400" dirty="0" smtClean="0"/>
              <a:t>1912</a:t>
            </a:r>
            <a:r>
              <a:rPr kumimoji="1" lang="zh-CN" altLang="en-US" sz="2400" dirty="0" smtClean="0"/>
              <a:t>～</a:t>
            </a:r>
            <a:r>
              <a:rPr kumimoji="1" lang="en-US" altLang="zh-CN" sz="2400" dirty="0" smtClean="0"/>
              <a:t>1954</a:t>
            </a:r>
            <a:r>
              <a:rPr kumimoji="1" lang="zh-CN" altLang="en-US" sz="2400" dirty="0" smtClean="0"/>
              <a:t>）提出的一种抽象计算模型，即将人们使用纸笔进行数学运算的过程进行抽象，由一个虚拟的机器替代人们进行数学运算。</a:t>
            </a:r>
            <a:endParaRPr kumimoji="1" lang="en-US" altLang="zh-CN" sz="2400" dirty="0" smtClean="0"/>
          </a:p>
          <a:p>
            <a:r>
              <a:rPr kumimoji="1" lang="zh-CN" altLang="en-US" sz="2400" dirty="0" smtClean="0"/>
              <a:t>所谓的图灵机就是指一个抽象的机器，它有一条无限长的纸带，纸带分成了一个一个的小方格，每个方格有不同的颜色。有一个机器头在纸带上移来移去。机器头有一组内部状态，还有一些固定的程序。在每个时刻，机器头都要从当前纸带上读入一个方格信息，然后结合自己的内部状态查找程序表，根据程序输出信息到纸带方格上，并转换自己的内部状态，然后进行移动。</a:t>
            </a:r>
            <a:endParaRPr kumimoji="1" lang="zh-CN" altLang="en-US" sz="2400" dirty="0"/>
          </a:p>
        </p:txBody>
      </p:sp>
    </p:spTree>
    <p:extLst>
      <p:ext uri="{BB962C8B-B14F-4D97-AF65-F5344CB8AC3E}">
        <p14:creationId xmlns:p14="http://schemas.microsoft.com/office/powerpoint/2010/main" val="126297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200" dirty="0" smtClean="0"/>
              <a:t>Deterministic and Non-deterministic Turing Machine</a:t>
            </a:r>
            <a:endParaRPr kumimoji="1" lang="zh-CN" altLang="en-US" sz="3200" dirty="0"/>
          </a:p>
        </p:txBody>
      </p:sp>
      <p:sp>
        <p:nvSpPr>
          <p:cNvPr id="3" name="内容占位符 2"/>
          <p:cNvSpPr>
            <a:spLocks noGrp="1"/>
          </p:cNvSpPr>
          <p:nvPr>
            <p:ph idx="1"/>
          </p:nvPr>
        </p:nvSpPr>
        <p:spPr/>
        <p:txBody>
          <a:bodyPr/>
          <a:lstStyle/>
          <a:p>
            <a:r>
              <a:rPr kumimoji="1" lang="en-US" altLang="zh-CN" dirty="0" smtClean="0"/>
              <a:t>In a deterministic Turing machine (DTM), the set of rules prescribes at most one action to be performed for any given situation. By contrast, a non-deterministic Turing machine (NTM) may have a set of rules that prescribes more than one action for a given situation. </a:t>
            </a:r>
          </a:p>
          <a:p>
            <a:r>
              <a:rPr kumimoji="1" lang="en-US" altLang="zh-CN" dirty="0" smtClean="0"/>
              <a:t>For example, a non-deterministic Turing machine may have both "If you are in state 2 and you see an 'A', change it to a 'B' and move left" and "If you are in state 2 and you see an 'A', change it to a 'C' and move right" in its rule set.</a:t>
            </a:r>
          </a:p>
        </p:txBody>
      </p:sp>
    </p:spTree>
    <p:extLst>
      <p:ext uri="{BB962C8B-B14F-4D97-AF65-F5344CB8AC3E}">
        <p14:creationId xmlns:p14="http://schemas.microsoft.com/office/powerpoint/2010/main" val="470965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200" dirty="0" smtClean="0"/>
              <a:t>Deterministic and Non-deterministic Turing Machine</a:t>
            </a:r>
            <a:endParaRPr kumimoji="1" lang="zh-CN" altLang="en-US" sz="3200" dirty="0"/>
          </a:p>
        </p:txBody>
      </p:sp>
      <p:sp>
        <p:nvSpPr>
          <p:cNvPr id="3" name="内容占位符 2"/>
          <p:cNvSpPr>
            <a:spLocks noGrp="1"/>
          </p:cNvSpPr>
          <p:nvPr>
            <p:ph idx="1"/>
          </p:nvPr>
        </p:nvSpPr>
        <p:spPr/>
        <p:txBody>
          <a:bodyPr/>
          <a:lstStyle/>
          <a:p>
            <a:r>
              <a:rPr kumimoji="1" lang="en-US" altLang="zh-CN" dirty="0" smtClean="0"/>
              <a:t>A deterministic Turing machine has a transition function that, for a given state and symbol under the tape head, specifies three things:</a:t>
            </a:r>
          </a:p>
          <a:p>
            <a:r>
              <a:rPr kumimoji="1" lang="en-US" altLang="zh-CN" dirty="0" smtClean="0"/>
              <a:t>the symbol to be written to the tape,</a:t>
            </a:r>
          </a:p>
          <a:p>
            <a:r>
              <a:rPr kumimoji="1" lang="en-US" altLang="zh-CN" dirty="0" smtClean="0"/>
              <a:t>the direction (left, right or neither) in which the head should move, and</a:t>
            </a:r>
          </a:p>
          <a:p>
            <a:r>
              <a:rPr kumimoji="1" lang="en-US" altLang="zh-CN" dirty="0" smtClean="0"/>
              <a:t>the subsequent state of the finite control.</a:t>
            </a:r>
            <a:r>
              <a:rPr kumimoji="1" lang="zh-CN" altLang="en-US" dirty="0" smtClean="0"/>
              <a:t> </a:t>
            </a:r>
            <a:endParaRPr kumimoji="1" lang="zh-CN" altLang="en-US" dirty="0"/>
          </a:p>
        </p:txBody>
      </p:sp>
    </p:spTree>
    <p:extLst>
      <p:ext uri="{BB962C8B-B14F-4D97-AF65-F5344CB8AC3E}">
        <p14:creationId xmlns:p14="http://schemas.microsoft.com/office/powerpoint/2010/main" val="4372180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200" dirty="0" smtClean="0"/>
              <a:t>Deterministic and Non-deterministic Turing Machine</a:t>
            </a:r>
            <a:endParaRPr kumimoji="1" lang="zh-CN" altLang="en-US" sz="3200" dirty="0"/>
          </a:p>
        </p:txBody>
      </p:sp>
      <p:sp>
        <p:nvSpPr>
          <p:cNvPr id="3" name="内容占位符 2"/>
          <p:cNvSpPr>
            <a:spLocks noGrp="1"/>
          </p:cNvSpPr>
          <p:nvPr>
            <p:ph idx="1"/>
          </p:nvPr>
        </p:nvSpPr>
        <p:spPr/>
        <p:txBody>
          <a:bodyPr/>
          <a:lstStyle/>
          <a:p>
            <a:r>
              <a:rPr kumimoji="1" lang="en-US" altLang="zh-CN" dirty="0" smtClean="0"/>
              <a:t>A non-deterministic Turing machine (NTM) differs in that the state and tape symbol no longer uniquely specify these things; rather, many different actions may apply for the same combination of state and symbol.</a:t>
            </a:r>
          </a:p>
          <a:p>
            <a:r>
              <a:rPr kumimoji="1" lang="en-US" altLang="zh-CN" dirty="0" smtClean="0"/>
              <a:t> For example, an X on the tape in state 3 might allow the NTM to write a Y, move right, and switch to state 5, or to write an X, move left, and stay in state 3.</a:t>
            </a:r>
            <a:endParaRPr kumimoji="1" lang="zh-CN" altLang="en-US" dirty="0"/>
          </a:p>
        </p:txBody>
      </p:sp>
    </p:spTree>
    <p:extLst>
      <p:ext uri="{BB962C8B-B14F-4D97-AF65-F5344CB8AC3E}">
        <p14:creationId xmlns:p14="http://schemas.microsoft.com/office/powerpoint/2010/main" val="7667096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37584" y="244928"/>
            <a:ext cx="4804187" cy="6366043"/>
          </a:xfrm>
        </p:spPr>
      </p:pic>
    </p:spTree>
    <p:extLst>
      <p:ext uri="{BB962C8B-B14F-4D97-AF65-F5344CB8AC3E}">
        <p14:creationId xmlns:p14="http://schemas.microsoft.com/office/powerpoint/2010/main" val="10347899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两种</a:t>
            </a:r>
            <a:r>
              <a:rPr kumimoji="1" lang="en-US" altLang="zh-CN" dirty="0" smtClean="0"/>
              <a:t>NP</a:t>
            </a:r>
            <a:r>
              <a:rPr kumimoji="1" lang="zh-CN" altLang="en-US" dirty="0" smtClean="0"/>
              <a:t>的定义：</a:t>
            </a:r>
            <a:endParaRPr kumimoji="1" lang="zh-CN" altLang="en-US" dirty="0"/>
          </a:p>
        </p:txBody>
      </p:sp>
      <p:sp>
        <p:nvSpPr>
          <p:cNvPr id="3" name="内容占位符 2"/>
          <p:cNvSpPr>
            <a:spLocks noGrp="1"/>
          </p:cNvSpPr>
          <p:nvPr>
            <p:ph idx="1"/>
          </p:nvPr>
        </p:nvSpPr>
        <p:spPr>
          <a:xfrm>
            <a:off x="838200" y="1781763"/>
            <a:ext cx="10515600" cy="4590165"/>
          </a:xfrm>
        </p:spPr>
        <p:txBody>
          <a:bodyPr/>
          <a:lstStyle/>
          <a:p>
            <a:r>
              <a:rPr kumimoji="1" lang="en-US" altLang="zh-CN" dirty="0" smtClean="0"/>
              <a:t>TC:</a:t>
            </a:r>
          </a:p>
          <a:p>
            <a:endParaRPr kumimoji="1" lang="en-US" altLang="zh-CN" dirty="0"/>
          </a:p>
          <a:p>
            <a:endParaRPr kumimoji="1" lang="en-US" altLang="zh-CN" dirty="0" smtClean="0"/>
          </a:p>
          <a:p>
            <a:endParaRPr kumimoji="1" lang="en-US" altLang="zh-CN" dirty="0"/>
          </a:p>
          <a:p>
            <a:endParaRPr kumimoji="1" lang="en-US" altLang="zh-CN" dirty="0" smtClean="0"/>
          </a:p>
          <a:p>
            <a:endParaRPr kumimoji="1" lang="en-US" altLang="zh-CN" dirty="0" smtClean="0"/>
          </a:p>
          <a:p>
            <a:r>
              <a:rPr kumimoji="1" lang="en-US" altLang="zh-CN" dirty="0" smtClean="0"/>
              <a:t>JH:</a:t>
            </a:r>
          </a:p>
          <a:p>
            <a:endParaRPr kumimoji="1" lang="en-US" altLang="zh-CN" dirty="0" smtClean="0"/>
          </a:p>
          <a:p>
            <a:endParaRPr kumimoji="1" lang="zh-CN" altLang="en-US" dirty="0"/>
          </a:p>
        </p:txBody>
      </p:sp>
      <p:pic>
        <p:nvPicPr>
          <p:cNvPr id="4" name="内容占位符 3"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6950" y="2329714"/>
            <a:ext cx="8863013" cy="2317238"/>
          </a:xfrm>
          <a:prstGeom prst="rect">
            <a:avLst/>
          </a:prstGeom>
        </p:spPr>
      </p:pic>
      <p:pic>
        <p:nvPicPr>
          <p:cNvPr id="5" name="图片 4"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6950" y="5488241"/>
            <a:ext cx="7278116" cy="523948"/>
          </a:xfrm>
          <a:prstGeom prst="rect">
            <a:avLst/>
          </a:prstGeom>
        </p:spPr>
      </p:pic>
    </p:spTree>
    <p:extLst>
      <p:ext uri="{BB962C8B-B14F-4D97-AF65-F5344CB8AC3E}">
        <p14:creationId xmlns:p14="http://schemas.microsoft.com/office/powerpoint/2010/main" val="763310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Equivalence </a:t>
            </a:r>
            <a:r>
              <a:rPr lang="en-US" altLang="zh-CN" dirty="0" smtClean="0"/>
              <a:t>of NP definitions</a:t>
            </a:r>
            <a:endParaRPr kumimoji="1" lang="zh-CN" altLang="en-US" dirty="0"/>
          </a:p>
        </p:txBody>
      </p:sp>
      <p:sp>
        <p:nvSpPr>
          <p:cNvPr id="3" name="内容占位符 2"/>
          <p:cNvSpPr>
            <a:spLocks noGrp="1"/>
          </p:cNvSpPr>
          <p:nvPr>
            <p:ph idx="1"/>
          </p:nvPr>
        </p:nvSpPr>
        <p:spPr/>
        <p:txBody>
          <a:bodyPr/>
          <a:lstStyle/>
          <a:p>
            <a:r>
              <a:rPr kumimoji="1" lang="en-US" altLang="zh-CN" dirty="0" smtClean="0"/>
              <a:t>To show this, first suppose we have a deterministic verifier. A nondeterministic machine can simply </a:t>
            </a:r>
            <a:r>
              <a:rPr kumimoji="1" lang="en-US" altLang="zh-CN" dirty="0" err="1" smtClean="0"/>
              <a:t>nondeterministically</a:t>
            </a:r>
            <a:r>
              <a:rPr kumimoji="1" lang="en-US" altLang="zh-CN" dirty="0" smtClean="0"/>
              <a:t> run the verifier on all possible proof strings (this requires only </a:t>
            </a:r>
            <a:r>
              <a:rPr kumimoji="1" lang="en-US" altLang="zh-CN" dirty="0" err="1" smtClean="0"/>
              <a:t>polynomially</a:t>
            </a:r>
            <a:r>
              <a:rPr kumimoji="1" lang="en-US" altLang="zh-CN" dirty="0" smtClean="0"/>
              <a:t> many steps because it can </a:t>
            </a:r>
            <a:r>
              <a:rPr kumimoji="1" lang="en-US" altLang="zh-CN" dirty="0" err="1" smtClean="0"/>
              <a:t>nondeterministically</a:t>
            </a:r>
            <a:r>
              <a:rPr kumimoji="1" lang="en-US" altLang="zh-CN" dirty="0" smtClean="0"/>
              <a:t> choose the next character in the proof string in each step, and the length of the proof string must be </a:t>
            </a:r>
            <a:r>
              <a:rPr kumimoji="1" lang="en-US" altLang="zh-CN" dirty="0" err="1" smtClean="0"/>
              <a:t>polynomially</a:t>
            </a:r>
            <a:r>
              <a:rPr kumimoji="1" lang="en-US" altLang="zh-CN" dirty="0" smtClean="0"/>
              <a:t> bounded). If any proof is valid, some path will accept; if no proof is valid, the string is not in the language and it will reject.</a:t>
            </a:r>
            <a:endParaRPr kumimoji="1" lang="zh-CN" altLang="en-US" dirty="0"/>
          </a:p>
        </p:txBody>
      </p:sp>
    </p:spTree>
    <p:extLst>
      <p:ext uri="{BB962C8B-B14F-4D97-AF65-F5344CB8AC3E}">
        <p14:creationId xmlns:p14="http://schemas.microsoft.com/office/powerpoint/2010/main" val="59853180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TotalTime>
  <Words>909</Words>
  <Application>Microsoft Macintosh PowerPoint</Application>
  <PresentationFormat>宽屏</PresentationFormat>
  <Paragraphs>55</Paragraphs>
  <Slides>10</Slides>
  <Notes>5</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10</vt:i4>
      </vt:variant>
    </vt:vector>
  </HeadingPairs>
  <TitlesOfParts>
    <vt:vector size="14" baseType="lpstr">
      <vt:lpstr>DengXian</vt:lpstr>
      <vt:lpstr>DengXian Light</vt:lpstr>
      <vt:lpstr>Arial</vt:lpstr>
      <vt:lpstr>Office 主题</vt:lpstr>
      <vt:lpstr>Open topic:</vt:lpstr>
      <vt:lpstr>两种NP的定义：</vt:lpstr>
      <vt:lpstr>图灵机</vt:lpstr>
      <vt:lpstr>Deterministic and Non-deterministic Turing Machine</vt:lpstr>
      <vt:lpstr>Deterministic and Non-deterministic Turing Machine</vt:lpstr>
      <vt:lpstr>Deterministic and Non-deterministic Turing Machine</vt:lpstr>
      <vt:lpstr>PowerPoint 演示文稿</vt:lpstr>
      <vt:lpstr>两种NP的定义：</vt:lpstr>
      <vt:lpstr>Equivalence of NP definitions</vt:lpstr>
      <vt:lpstr>Equivalence of NP definitions</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topic:</dc:title>
  <dc:creator>刘驭壬</dc:creator>
  <cp:lastModifiedBy>刘驭壬</cp:lastModifiedBy>
  <cp:revision>24</cp:revision>
  <dcterms:created xsi:type="dcterms:W3CDTF">2017-04-26T06:57:18Z</dcterms:created>
  <dcterms:modified xsi:type="dcterms:W3CDTF">2017-04-26T09:15:43Z</dcterms:modified>
</cp:coreProperties>
</file>

<file path=docProps/thumbnail.jpeg>
</file>